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62" r:id="rId4"/>
    <p:sldId id="264" r:id="rId5"/>
    <p:sldId id="259" r:id="rId6"/>
    <p:sldId id="260" r:id="rId7"/>
    <p:sldId id="265"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B0E764-DFA5-4A74-B534-845F5EBA745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497BB9B-14D8-41F8-B879-C85C56014C86}">
      <dgm:prSet phldrT="[Text]"/>
      <dgm:spPr/>
      <dgm:t>
        <a:bodyPr/>
        <a:lstStyle/>
        <a:p>
          <a:r>
            <a:rPr lang="en-US" dirty="0" smtClean="0"/>
            <a:t>1</a:t>
          </a:r>
          <a:endParaRPr lang="en-US" dirty="0"/>
        </a:p>
      </dgm:t>
    </dgm:pt>
    <dgm:pt modelId="{269A7EF6-1C94-4366-9905-3140F5761F20}" type="parTrans" cxnId="{E3CD0340-D0C9-4F28-B676-631466740E0B}">
      <dgm:prSet/>
      <dgm:spPr/>
      <dgm:t>
        <a:bodyPr/>
        <a:lstStyle/>
        <a:p>
          <a:endParaRPr lang="en-US"/>
        </a:p>
      </dgm:t>
    </dgm:pt>
    <dgm:pt modelId="{3B67C05D-E53C-4DE7-A344-1E8DD54088B1}" type="sibTrans" cxnId="{E3CD0340-D0C9-4F28-B676-631466740E0B}">
      <dgm:prSet/>
      <dgm:spPr/>
      <dgm:t>
        <a:bodyPr/>
        <a:lstStyle/>
        <a:p>
          <a:endParaRPr lang="en-US"/>
        </a:p>
      </dgm:t>
    </dgm:pt>
    <dgm:pt modelId="{7C54E095-1C15-46DB-B75A-42FA58F67F88}">
      <dgm:prSet phldrT="[Text]"/>
      <dgm:spPr/>
      <dgm:t>
        <a:bodyPr/>
        <a:lstStyle/>
        <a:p>
          <a:r>
            <a:rPr lang="en-US" dirty="0" smtClean="0"/>
            <a:t>Introduction</a:t>
          </a:r>
          <a:endParaRPr lang="en-US" dirty="0"/>
        </a:p>
      </dgm:t>
    </dgm:pt>
    <dgm:pt modelId="{1D4AA6D4-7AAA-45E0-95EC-BEB590074705}" type="parTrans" cxnId="{E8824D68-5662-480F-BF67-327A20796C5E}">
      <dgm:prSet/>
      <dgm:spPr/>
      <dgm:t>
        <a:bodyPr/>
        <a:lstStyle/>
        <a:p>
          <a:endParaRPr lang="en-US"/>
        </a:p>
      </dgm:t>
    </dgm:pt>
    <dgm:pt modelId="{BE9014D6-5740-4178-9217-D7DCAC6601D9}" type="sibTrans" cxnId="{E8824D68-5662-480F-BF67-327A20796C5E}">
      <dgm:prSet/>
      <dgm:spPr/>
      <dgm:t>
        <a:bodyPr/>
        <a:lstStyle/>
        <a:p>
          <a:endParaRPr lang="en-US"/>
        </a:p>
      </dgm:t>
    </dgm:pt>
    <dgm:pt modelId="{0098DFD6-F841-4694-80F6-034C55FDFAF9}">
      <dgm:prSet phldrT="[Text]"/>
      <dgm:spPr/>
      <dgm:t>
        <a:bodyPr/>
        <a:lstStyle/>
        <a:p>
          <a:r>
            <a:rPr lang="en-US" dirty="0" smtClean="0"/>
            <a:t>2</a:t>
          </a:r>
          <a:endParaRPr lang="en-US" dirty="0"/>
        </a:p>
      </dgm:t>
    </dgm:pt>
    <dgm:pt modelId="{8E801F14-8CC1-488E-BEE3-14C864906358}" type="parTrans" cxnId="{7E8D8781-0738-4612-B55A-5FDF64D75CCE}">
      <dgm:prSet/>
      <dgm:spPr/>
      <dgm:t>
        <a:bodyPr/>
        <a:lstStyle/>
        <a:p>
          <a:endParaRPr lang="en-US"/>
        </a:p>
      </dgm:t>
    </dgm:pt>
    <dgm:pt modelId="{CA3FF442-1C51-4C99-9A3F-7FCCCFAF3193}" type="sibTrans" cxnId="{7E8D8781-0738-4612-B55A-5FDF64D75CCE}">
      <dgm:prSet/>
      <dgm:spPr/>
      <dgm:t>
        <a:bodyPr/>
        <a:lstStyle/>
        <a:p>
          <a:endParaRPr lang="en-US"/>
        </a:p>
      </dgm:t>
    </dgm:pt>
    <dgm:pt modelId="{10BCDD9F-A16F-4758-8756-3FAAD84D231D}">
      <dgm:prSet phldrT="[Text]"/>
      <dgm:spPr/>
      <dgm:t>
        <a:bodyPr/>
        <a:lstStyle/>
        <a:p>
          <a:r>
            <a:rPr lang="en-US" dirty="0" smtClean="0"/>
            <a:t>Salient Contributions</a:t>
          </a:r>
          <a:endParaRPr lang="en-US" dirty="0"/>
        </a:p>
      </dgm:t>
    </dgm:pt>
    <dgm:pt modelId="{15C4677D-B29F-4036-A688-0F1541AC2838}" type="parTrans" cxnId="{C0C8302F-CA65-4971-9769-35D51888FF3B}">
      <dgm:prSet/>
      <dgm:spPr/>
      <dgm:t>
        <a:bodyPr/>
        <a:lstStyle/>
        <a:p>
          <a:endParaRPr lang="en-US"/>
        </a:p>
      </dgm:t>
    </dgm:pt>
    <dgm:pt modelId="{F38762D8-A335-456A-9200-2EB07CE00349}" type="sibTrans" cxnId="{C0C8302F-CA65-4971-9769-35D51888FF3B}">
      <dgm:prSet/>
      <dgm:spPr/>
      <dgm:t>
        <a:bodyPr/>
        <a:lstStyle/>
        <a:p>
          <a:endParaRPr lang="en-US"/>
        </a:p>
      </dgm:t>
    </dgm:pt>
    <dgm:pt modelId="{812671A4-A449-4005-9488-D73CF82467F1}">
      <dgm:prSet phldrT="[Text]"/>
      <dgm:spPr/>
      <dgm:t>
        <a:bodyPr/>
        <a:lstStyle/>
        <a:p>
          <a:r>
            <a:rPr lang="en-US" dirty="0" smtClean="0"/>
            <a:t>3</a:t>
          </a:r>
          <a:endParaRPr lang="en-US" dirty="0"/>
        </a:p>
      </dgm:t>
    </dgm:pt>
    <dgm:pt modelId="{78A4175B-704E-4646-B764-38DDB9560483}" type="parTrans" cxnId="{A980A776-3097-4A32-A09E-9A4D4032E342}">
      <dgm:prSet/>
      <dgm:spPr/>
      <dgm:t>
        <a:bodyPr/>
        <a:lstStyle/>
        <a:p>
          <a:endParaRPr lang="en-US"/>
        </a:p>
      </dgm:t>
    </dgm:pt>
    <dgm:pt modelId="{C44F2359-6E32-467E-8DF2-38FF5D0594AE}" type="sibTrans" cxnId="{A980A776-3097-4A32-A09E-9A4D4032E342}">
      <dgm:prSet/>
      <dgm:spPr/>
      <dgm:t>
        <a:bodyPr/>
        <a:lstStyle/>
        <a:p>
          <a:endParaRPr lang="en-US"/>
        </a:p>
      </dgm:t>
    </dgm:pt>
    <dgm:pt modelId="{D9CC2782-9ECB-4B4B-9457-BDBCD9B0C4E7}">
      <dgm:prSet phldrT="[Text]"/>
      <dgm:spPr/>
      <dgm:t>
        <a:bodyPr/>
        <a:lstStyle/>
        <a:p>
          <a:r>
            <a:rPr lang="en-US" dirty="0" smtClean="0"/>
            <a:t>Some Important Quotes vis-à-vis </a:t>
          </a:r>
          <a:r>
            <a:rPr lang="en-US" dirty="0" err="1" smtClean="0"/>
            <a:t>Ibnu</a:t>
          </a:r>
          <a:r>
            <a:rPr lang="en-US" dirty="0" smtClean="0"/>
            <a:t> </a:t>
          </a:r>
          <a:r>
            <a:rPr lang="en-US" dirty="0" err="1" smtClean="0"/>
            <a:t>Khaldun</a:t>
          </a:r>
          <a:endParaRPr lang="en-US" dirty="0"/>
        </a:p>
      </dgm:t>
    </dgm:pt>
    <dgm:pt modelId="{9D188F36-D776-4990-96CD-3C434F62FF50}" type="parTrans" cxnId="{0E4DFC3C-FC43-4E00-B451-292BDD76B316}">
      <dgm:prSet/>
      <dgm:spPr/>
      <dgm:t>
        <a:bodyPr/>
        <a:lstStyle/>
        <a:p>
          <a:endParaRPr lang="en-US"/>
        </a:p>
      </dgm:t>
    </dgm:pt>
    <dgm:pt modelId="{D8EC1385-2332-41F6-A5B6-7ED14E4ABE32}" type="sibTrans" cxnId="{0E4DFC3C-FC43-4E00-B451-292BDD76B316}">
      <dgm:prSet/>
      <dgm:spPr/>
      <dgm:t>
        <a:bodyPr/>
        <a:lstStyle/>
        <a:p>
          <a:endParaRPr lang="en-US"/>
        </a:p>
      </dgm:t>
    </dgm:pt>
    <dgm:pt modelId="{6C7647BD-774F-4210-9979-0E225F54C842}">
      <dgm:prSet/>
      <dgm:spPr/>
      <dgm:t>
        <a:bodyPr/>
        <a:lstStyle/>
        <a:p>
          <a:r>
            <a:rPr lang="en-US" dirty="0" smtClean="0"/>
            <a:t>4</a:t>
          </a:r>
          <a:endParaRPr lang="en-US" dirty="0"/>
        </a:p>
      </dgm:t>
    </dgm:pt>
    <dgm:pt modelId="{FB5CC2E0-139F-4329-A232-57A3457D7DA1}" type="parTrans" cxnId="{5580A4C5-BC55-4561-8A40-7B85B5ABF8A6}">
      <dgm:prSet/>
      <dgm:spPr/>
      <dgm:t>
        <a:bodyPr/>
        <a:lstStyle/>
        <a:p>
          <a:endParaRPr lang="en-US"/>
        </a:p>
      </dgm:t>
    </dgm:pt>
    <dgm:pt modelId="{260EBAB8-0368-46C3-A69B-63FC5746200D}" type="sibTrans" cxnId="{5580A4C5-BC55-4561-8A40-7B85B5ABF8A6}">
      <dgm:prSet/>
      <dgm:spPr/>
      <dgm:t>
        <a:bodyPr/>
        <a:lstStyle/>
        <a:p>
          <a:endParaRPr lang="en-US"/>
        </a:p>
      </dgm:t>
    </dgm:pt>
    <dgm:pt modelId="{19E6C34E-8D40-4889-98E1-A1A9596EC14D}">
      <dgm:prSet/>
      <dgm:spPr/>
      <dgm:t>
        <a:bodyPr/>
        <a:lstStyle/>
        <a:p>
          <a:r>
            <a:rPr lang="en-US" dirty="0" smtClean="0"/>
            <a:t>Conclusion and Recommendations</a:t>
          </a:r>
          <a:endParaRPr lang="en-US" dirty="0"/>
        </a:p>
      </dgm:t>
    </dgm:pt>
    <dgm:pt modelId="{3D9D472F-EF6C-44CB-9AD1-B7BB96960267}" type="parTrans" cxnId="{6AEF918B-B271-4906-8B7B-B983EA20DBAF}">
      <dgm:prSet/>
      <dgm:spPr/>
      <dgm:t>
        <a:bodyPr/>
        <a:lstStyle/>
        <a:p>
          <a:endParaRPr lang="en-US"/>
        </a:p>
      </dgm:t>
    </dgm:pt>
    <dgm:pt modelId="{DD657593-9891-4698-B4F6-9EBFC1EC3CB3}" type="sibTrans" cxnId="{6AEF918B-B271-4906-8B7B-B983EA20DBAF}">
      <dgm:prSet/>
      <dgm:spPr/>
      <dgm:t>
        <a:bodyPr/>
        <a:lstStyle/>
        <a:p>
          <a:endParaRPr lang="en-US"/>
        </a:p>
      </dgm:t>
    </dgm:pt>
    <dgm:pt modelId="{89560EEA-5344-48D4-A539-613270BAFDD0}" type="pres">
      <dgm:prSet presAssocID="{A6B0E764-DFA5-4A74-B534-845F5EBA7457}" presName="linearFlow" presStyleCnt="0">
        <dgm:presLayoutVars>
          <dgm:dir/>
          <dgm:animLvl val="lvl"/>
          <dgm:resizeHandles val="exact"/>
        </dgm:presLayoutVars>
      </dgm:prSet>
      <dgm:spPr/>
    </dgm:pt>
    <dgm:pt modelId="{D5130463-158A-4411-9739-5A4976655DE4}" type="pres">
      <dgm:prSet presAssocID="{C497BB9B-14D8-41F8-B879-C85C56014C86}" presName="composite" presStyleCnt="0"/>
      <dgm:spPr/>
    </dgm:pt>
    <dgm:pt modelId="{705A34ED-702D-415B-9181-0E632792AE66}" type="pres">
      <dgm:prSet presAssocID="{C497BB9B-14D8-41F8-B879-C85C56014C86}" presName="parentText" presStyleLbl="alignNode1" presStyleIdx="0" presStyleCnt="4">
        <dgm:presLayoutVars>
          <dgm:chMax val="1"/>
          <dgm:bulletEnabled val="1"/>
        </dgm:presLayoutVars>
      </dgm:prSet>
      <dgm:spPr/>
    </dgm:pt>
    <dgm:pt modelId="{0B7854D3-F87C-43CB-BFB9-C01D03F0FFCA}" type="pres">
      <dgm:prSet presAssocID="{C497BB9B-14D8-41F8-B879-C85C56014C86}" presName="descendantText" presStyleLbl="alignAcc1" presStyleIdx="0" presStyleCnt="4">
        <dgm:presLayoutVars>
          <dgm:bulletEnabled val="1"/>
        </dgm:presLayoutVars>
      </dgm:prSet>
      <dgm:spPr/>
      <dgm:t>
        <a:bodyPr/>
        <a:lstStyle/>
        <a:p>
          <a:endParaRPr lang="en-US"/>
        </a:p>
      </dgm:t>
    </dgm:pt>
    <dgm:pt modelId="{961240DE-2417-4CF3-BC38-6E8085003566}" type="pres">
      <dgm:prSet presAssocID="{3B67C05D-E53C-4DE7-A344-1E8DD54088B1}" presName="sp" presStyleCnt="0"/>
      <dgm:spPr/>
    </dgm:pt>
    <dgm:pt modelId="{C556CC14-7A2B-48F4-BE6C-AB4A9B8B00F7}" type="pres">
      <dgm:prSet presAssocID="{0098DFD6-F841-4694-80F6-034C55FDFAF9}" presName="composite" presStyleCnt="0"/>
      <dgm:spPr/>
    </dgm:pt>
    <dgm:pt modelId="{35063E08-701E-4B3E-B02F-5E906D16B1B0}" type="pres">
      <dgm:prSet presAssocID="{0098DFD6-F841-4694-80F6-034C55FDFAF9}" presName="parentText" presStyleLbl="alignNode1" presStyleIdx="1" presStyleCnt="4">
        <dgm:presLayoutVars>
          <dgm:chMax val="1"/>
          <dgm:bulletEnabled val="1"/>
        </dgm:presLayoutVars>
      </dgm:prSet>
      <dgm:spPr/>
    </dgm:pt>
    <dgm:pt modelId="{CCD72795-4D2C-49F7-AE61-614C2528B854}" type="pres">
      <dgm:prSet presAssocID="{0098DFD6-F841-4694-80F6-034C55FDFAF9}" presName="descendantText" presStyleLbl="alignAcc1" presStyleIdx="1" presStyleCnt="4">
        <dgm:presLayoutVars>
          <dgm:bulletEnabled val="1"/>
        </dgm:presLayoutVars>
      </dgm:prSet>
      <dgm:spPr/>
      <dgm:t>
        <a:bodyPr/>
        <a:lstStyle/>
        <a:p>
          <a:endParaRPr lang="en-US"/>
        </a:p>
      </dgm:t>
    </dgm:pt>
    <dgm:pt modelId="{9F07F24F-B764-4F55-97E7-72F74EAC32AA}" type="pres">
      <dgm:prSet presAssocID="{CA3FF442-1C51-4C99-9A3F-7FCCCFAF3193}" presName="sp" presStyleCnt="0"/>
      <dgm:spPr/>
    </dgm:pt>
    <dgm:pt modelId="{B7E640DA-9CF9-49E6-AB9D-1CB9D90FC691}" type="pres">
      <dgm:prSet presAssocID="{812671A4-A449-4005-9488-D73CF82467F1}" presName="composite" presStyleCnt="0"/>
      <dgm:spPr/>
    </dgm:pt>
    <dgm:pt modelId="{D4BE9A3B-7C28-4A5F-9C63-2B609E5C134B}" type="pres">
      <dgm:prSet presAssocID="{812671A4-A449-4005-9488-D73CF82467F1}" presName="parentText" presStyleLbl="alignNode1" presStyleIdx="2" presStyleCnt="4">
        <dgm:presLayoutVars>
          <dgm:chMax val="1"/>
          <dgm:bulletEnabled val="1"/>
        </dgm:presLayoutVars>
      </dgm:prSet>
      <dgm:spPr/>
    </dgm:pt>
    <dgm:pt modelId="{3B281895-26A2-43E8-A0F3-A13B9D5B9BBC}" type="pres">
      <dgm:prSet presAssocID="{812671A4-A449-4005-9488-D73CF82467F1}" presName="descendantText" presStyleLbl="alignAcc1" presStyleIdx="2" presStyleCnt="4">
        <dgm:presLayoutVars>
          <dgm:bulletEnabled val="1"/>
        </dgm:presLayoutVars>
      </dgm:prSet>
      <dgm:spPr/>
      <dgm:t>
        <a:bodyPr/>
        <a:lstStyle/>
        <a:p>
          <a:endParaRPr lang="en-US"/>
        </a:p>
      </dgm:t>
    </dgm:pt>
    <dgm:pt modelId="{D49F6453-B342-4394-94E8-283F159148F8}" type="pres">
      <dgm:prSet presAssocID="{C44F2359-6E32-467E-8DF2-38FF5D0594AE}" presName="sp" presStyleCnt="0"/>
      <dgm:spPr/>
    </dgm:pt>
    <dgm:pt modelId="{6B165520-F3B6-4D5F-983F-AE1AFD0D4EA4}" type="pres">
      <dgm:prSet presAssocID="{6C7647BD-774F-4210-9979-0E225F54C842}" presName="composite" presStyleCnt="0"/>
      <dgm:spPr/>
    </dgm:pt>
    <dgm:pt modelId="{E60D7087-9C13-4E71-B2F9-9783262F7A4F}" type="pres">
      <dgm:prSet presAssocID="{6C7647BD-774F-4210-9979-0E225F54C842}" presName="parentText" presStyleLbl="alignNode1" presStyleIdx="3" presStyleCnt="4">
        <dgm:presLayoutVars>
          <dgm:chMax val="1"/>
          <dgm:bulletEnabled val="1"/>
        </dgm:presLayoutVars>
      </dgm:prSet>
      <dgm:spPr/>
    </dgm:pt>
    <dgm:pt modelId="{9157BD00-5A74-4711-8A4E-919EC4B2F1CD}" type="pres">
      <dgm:prSet presAssocID="{6C7647BD-774F-4210-9979-0E225F54C842}" presName="descendantText" presStyleLbl="alignAcc1" presStyleIdx="3" presStyleCnt="4">
        <dgm:presLayoutVars>
          <dgm:bulletEnabled val="1"/>
        </dgm:presLayoutVars>
      </dgm:prSet>
      <dgm:spPr/>
    </dgm:pt>
  </dgm:ptLst>
  <dgm:cxnLst>
    <dgm:cxn modelId="{6AEF918B-B271-4906-8B7B-B983EA20DBAF}" srcId="{6C7647BD-774F-4210-9979-0E225F54C842}" destId="{19E6C34E-8D40-4889-98E1-A1A9596EC14D}" srcOrd="0" destOrd="0" parTransId="{3D9D472F-EF6C-44CB-9AD1-B7BB96960267}" sibTransId="{DD657593-9891-4698-B4F6-9EBFC1EC3CB3}"/>
    <dgm:cxn modelId="{5580A4C5-BC55-4561-8A40-7B85B5ABF8A6}" srcId="{A6B0E764-DFA5-4A74-B534-845F5EBA7457}" destId="{6C7647BD-774F-4210-9979-0E225F54C842}" srcOrd="3" destOrd="0" parTransId="{FB5CC2E0-139F-4329-A232-57A3457D7DA1}" sibTransId="{260EBAB8-0368-46C3-A69B-63FC5746200D}"/>
    <dgm:cxn modelId="{B758060D-A85F-4FAC-8D4E-F0A522D0680E}" type="presOf" srcId="{0098DFD6-F841-4694-80F6-034C55FDFAF9}" destId="{35063E08-701E-4B3E-B02F-5E906D16B1B0}" srcOrd="0" destOrd="0" presId="urn:microsoft.com/office/officeart/2005/8/layout/chevron2"/>
    <dgm:cxn modelId="{E3CD0340-D0C9-4F28-B676-631466740E0B}" srcId="{A6B0E764-DFA5-4A74-B534-845F5EBA7457}" destId="{C497BB9B-14D8-41F8-B879-C85C56014C86}" srcOrd="0" destOrd="0" parTransId="{269A7EF6-1C94-4366-9905-3140F5761F20}" sibTransId="{3B67C05D-E53C-4DE7-A344-1E8DD54088B1}"/>
    <dgm:cxn modelId="{CC751AEC-BE3A-4A32-A791-7D3B650912B8}" type="presOf" srcId="{7C54E095-1C15-46DB-B75A-42FA58F67F88}" destId="{0B7854D3-F87C-43CB-BFB9-C01D03F0FFCA}" srcOrd="0" destOrd="0" presId="urn:microsoft.com/office/officeart/2005/8/layout/chevron2"/>
    <dgm:cxn modelId="{0E4DFC3C-FC43-4E00-B451-292BDD76B316}" srcId="{812671A4-A449-4005-9488-D73CF82467F1}" destId="{D9CC2782-9ECB-4B4B-9457-BDBCD9B0C4E7}" srcOrd="0" destOrd="0" parTransId="{9D188F36-D776-4990-96CD-3C434F62FF50}" sibTransId="{D8EC1385-2332-41F6-A5B6-7ED14E4ABE32}"/>
    <dgm:cxn modelId="{369DEB46-9538-429F-8CDA-A89CF25DB797}" type="presOf" srcId="{812671A4-A449-4005-9488-D73CF82467F1}" destId="{D4BE9A3B-7C28-4A5F-9C63-2B609E5C134B}" srcOrd="0" destOrd="0" presId="urn:microsoft.com/office/officeart/2005/8/layout/chevron2"/>
    <dgm:cxn modelId="{4CA0327B-DAA2-4B29-94E3-0FFFC7218835}" type="presOf" srcId="{D9CC2782-9ECB-4B4B-9457-BDBCD9B0C4E7}" destId="{3B281895-26A2-43E8-A0F3-A13B9D5B9BBC}" srcOrd="0" destOrd="0" presId="urn:microsoft.com/office/officeart/2005/8/layout/chevron2"/>
    <dgm:cxn modelId="{E7F5BF3E-A36A-411C-B6B8-2C8A00AE9403}" type="presOf" srcId="{A6B0E764-DFA5-4A74-B534-845F5EBA7457}" destId="{89560EEA-5344-48D4-A539-613270BAFDD0}" srcOrd="0" destOrd="0" presId="urn:microsoft.com/office/officeart/2005/8/layout/chevron2"/>
    <dgm:cxn modelId="{7E8D8781-0738-4612-B55A-5FDF64D75CCE}" srcId="{A6B0E764-DFA5-4A74-B534-845F5EBA7457}" destId="{0098DFD6-F841-4694-80F6-034C55FDFAF9}" srcOrd="1" destOrd="0" parTransId="{8E801F14-8CC1-488E-BEE3-14C864906358}" sibTransId="{CA3FF442-1C51-4C99-9A3F-7FCCCFAF3193}"/>
    <dgm:cxn modelId="{A980A776-3097-4A32-A09E-9A4D4032E342}" srcId="{A6B0E764-DFA5-4A74-B534-845F5EBA7457}" destId="{812671A4-A449-4005-9488-D73CF82467F1}" srcOrd="2" destOrd="0" parTransId="{78A4175B-704E-4646-B764-38DDB9560483}" sibTransId="{C44F2359-6E32-467E-8DF2-38FF5D0594AE}"/>
    <dgm:cxn modelId="{FBB04D3F-87D6-4C1B-A3F6-20083D26B21E}" type="presOf" srcId="{10BCDD9F-A16F-4758-8756-3FAAD84D231D}" destId="{CCD72795-4D2C-49F7-AE61-614C2528B854}" srcOrd="0" destOrd="0" presId="urn:microsoft.com/office/officeart/2005/8/layout/chevron2"/>
    <dgm:cxn modelId="{871FECFF-2AEB-4C01-9E12-F2942630D94D}" type="presOf" srcId="{19E6C34E-8D40-4889-98E1-A1A9596EC14D}" destId="{9157BD00-5A74-4711-8A4E-919EC4B2F1CD}" srcOrd="0" destOrd="0" presId="urn:microsoft.com/office/officeart/2005/8/layout/chevron2"/>
    <dgm:cxn modelId="{C0C8302F-CA65-4971-9769-35D51888FF3B}" srcId="{0098DFD6-F841-4694-80F6-034C55FDFAF9}" destId="{10BCDD9F-A16F-4758-8756-3FAAD84D231D}" srcOrd="0" destOrd="0" parTransId="{15C4677D-B29F-4036-A688-0F1541AC2838}" sibTransId="{F38762D8-A335-456A-9200-2EB07CE00349}"/>
    <dgm:cxn modelId="{D7A27404-5395-4BF0-B2A5-20174EBF23B4}" type="presOf" srcId="{C497BB9B-14D8-41F8-B879-C85C56014C86}" destId="{705A34ED-702D-415B-9181-0E632792AE66}" srcOrd="0" destOrd="0" presId="urn:microsoft.com/office/officeart/2005/8/layout/chevron2"/>
    <dgm:cxn modelId="{87A0C9E6-FDE4-4E88-B5FA-623A9A9ED528}" type="presOf" srcId="{6C7647BD-774F-4210-9979-0E225F54C842}" destId="{E60D7087-9C13-4E71-B2F9-9783262F7A4F}" srcOrd="0" destOrd="0" presId="urn:microsoft.com/office/officeart/2005/8/layout/chevron2"/>
    <dgm:cxn modelId="{E8824D68-5662-480F-BF67-327A20796C5E}" srcId="{C497BB9B-14D8-41F8-B879-C85C56014C86}" destId="{7C54E095-1C15-46DB-B75A-42FA58F67F88}" srcOrd="0" destOrd="0" parTransId="{1D4AA6D4-7AAA-45E0-95EC-BEB590074705}" sibTransId="{BE9014D6-5740-4178-9217-D7DCAC6601D9}"/>
    <dgm:cxn modelId="{1448FD70-AE34-4C3B-A710-F53EA1301C7E}" type="presParOf" srcId="{89560EEA-5344-48D4-A539-613270BAFDD0}" destId="{D5130463-158A-4411-9739-5A4976655DE4}" srcOrd="0" destOrd="0" presId="urn:microsoft.com/office/officeart/2005/8/layout/chevron2"/>
    <dgm:cxn modelId="{882DFBC5-22F8-4B23-A5EA-9E6A8129B6D7}" type="presParOf" srcId="{D5130463-158A-4411-9739-5A4976655DE4}" destId="{705A34ED-702D-415B-9181-0E632792AE66}" srcOrd="0" destOrd="0" presId="urn:microsoft.com/office/officeart/2005/8/layout/chevron2"/>
    <dgm:cxn modelId="{7739A73F-5181-4460-AFCB-2FE8547932EF}" type="presParOf" srcId="{D5130463-158A-4411-9739-5A4976655DE4}" destId="{0B7854D3-F87C-43CB-BFB9-C01D03F0FFCA}" srcOrd="1" destOrd="0" presId="urn:microsoft.com/office/officeart/2005/8/layout/chevron2"/>
    <dgm:cxn modelId="{C1D5C22E-8B45-4A1D-8A8C-031468873507}" type="presParOf" srcId="{89560EEA-5344-48D4-A539-613270BAFDD0}" destId="{961240DE-2417-4CF3-BC38-6E8085003566}" srcOrd="1" destOrd="0" presId="urn:microsoft.com/office/officeart/2005/8/layout/chevron2"/>
    <dgm:cxn modelId="{6560202A-01F8-47E5-9A0C-FCE7C67CA1D8}" type="presParOf" srcId="{89560EEA-5344-48D4-A539-613270BAFDD0}" destId="{C556CC14-7A2B-48F4-BE6C-AB4A9B8B00F7}" srcOrd="2" destOrd="0" presId="urn:microsoft.com/office/officeart/2005/8/layout/chevron2"/>
    <dgm:cxn modelId="{791B09EE-3B50-4C02-8740-BA4C17FF173C}" type="presParOf" srcId="{C556CC14-7A2B-48F4-BE6C-AB4A9B8B00F7}" destId="{35063E08-701E-4B3E-B02F-5E906D16B1B0}" srcOrd="0" destOrd="0" presId="urn:microsoft.com/office/officeart/2005/8/layout/chevron2"/>
    <dgm:cxn modelId="{4145F6D8-BCC5-4550-A032-6206F42D8F42}" type="presParOf" srcId="{C556CC14-7A2B-48F4-BE6C-AB4A9B8B00F7}" destId="{CCD72795-4D2C-49F7-AE61-614C2528B854}" srcOrd="1" destOrd="0" presId="urn:microsoft.com/office/officeart/2005/8/layout/chevron2"/>
    <dgm:cxn modelId="{60056339-E52E-4A0E-8D08-18E17F3D4E13}" type="presParOf" srcId="{89560EEA-5344-48D4-A539-613270BAFDD0}" destId="{9F07F24F-B764-4F55-97E7-72F74EAC32AA}" srcOrd="3" destOrd="0" presId="urn:microsoft.com/office/officeart/2005/8/layout/chevron2"/>
    <dgm:cxn modelId="{CB9EEDD7-1023-44AA-BA0D-88526DAD8579}" type="presParOf" srcId="{89560EEA-5344-48D4-A539-613270BAFDD0}" destId="{B7E640DA-9CF9-49E6-AB9D-1CB9D90FC691}" srcOrd="4" destOrd="0" presId="urn:microsoft.com/office/officeart/2005/8/layout/chevron2"/>
    <dgm:cxn modelId="{10D2E8FE-ED42-4971-B809-5FBE8EFF1A1F}" type="presParOf" srcId="{B7E640DA-9CF9-49E6-AB9D-1CB9D90FC691}" destId="{D4BE9A3B-7C28-4A5F-9C63-2B609E5C134B}" srcOrd="0" destOrd="0" presId="urn:microsoft.com/office/officeart/2005/8/layout/chevron2"/>
    <dgm:cxn modelId="{13050068-EEFB-439F-83B8-759F9F4F51CA}" type="presParOf" srcId="{B7E640DA-9CF9-49E6-AB9D-1CB9D90FC691}" destId="{3B281895-26A2-43E8-A0F3-A13B9D5B9BBC}" srcOrd="1" destOrd="0" presId="urn:microsoft.com/office/officeart/2005/8/layout/chevron2"/>
    <dgm:cxn modelId="{E50DCF21-D089-4E74-9212-9FC7EEE59692}" type="presParOf" srcId="{89560EEA-5344-48D4-A539-613270BAFDD0}" destId="{D49F6453-B342-4394-94E8-283F159148F8}" srcOrd="5" destOrd="0" presId="urn:microsoft.com/office/officeart/2005/8/layout/chevron2"/>
    <dgm:cxn modelId="{EB808A39-AB35-48C6-BF57-65BCEC846D9C}" type="presParOf" srcId="{89560EEA-5344-48D4-A539-613270BAFDD0}" destId="{6B165520-F3B6-4D5F-983F-AE1AFD0D4EA4}" srcOrd="6" destOrd="0" presId="urn:microsoft.com/office/officeart/2005/8/layout/chevron2"/>
    <dgm:cxn modelId="{0D2A5C2F-CB50-42F1-A21C-2EB8A70C90C4}" type="presParOf" srcId="{6B165520-F3B6-4D5F-983F-AE1AFD0D4EA4}" destId="{E60D7087-9C13-4E71-B2F9-9783262F7A4F}" srcOrd="0" destOrd="0" presId="urn:microsoft.com/office/officeart/2005/8/layout/chevron2"/>
    <dgm:cxn modelId="{733D2247-FC58-4013-AFE4-CF393652542B}" type="presParOf" srcId="{6B165520-F3B6-4D5F-983F-AE1AFD0D4EA4}" destId="{9157BD00-5A74-4711-8A4E-919EC4B2F1C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5A34ED-702D-415B-9181-0E632792AE66}">
      <dsp:nvSpPr>
        <dsp:cNvPr id="0" name=""/>
        <dsp:cNvSpPr/>
      </dsp:nvSpPr>
      <dsp:spPr>
        <a:xfrm rot="5400000">
          <a:off x="-167351" y="170210"/>
          <a:ext cx="1115677" cy="78097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1</a:t>
          </a:r>
          <a:endParaRPr lang="en-US" sz="2400" kern="1200" dirty="0"/>
        </a:p>
      </dsp:txBody>
      <dsp:txXfrm rot="-5400000">
        <a:off x="1" y="393345"/>
        <a:ext cx="780974" cy="334703"/>
      </dsp:txXfrm>
    </dsp:sp>
    <dsp:sp modelId="{0B7854D3-F87C-43CB-BFB9-C01D03F0FFCA}">
      <dsp:nvSpPr>
        <dsp:cNvPr id="0" name=""/>
        <dsp:cNvSpPr/>
      </dsp:nvSpPr>
      <dsp:spPr>
        <a:xfrm rot="5400000">
          <a:off x="4888022" y="-4104190"/>
          <a:ext cx="725190" cy="8939287"/>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Introduction</a:t>
          </a:r>
          <a:endParaRPr lang="en-US" sz="3600" kern="1200" dirty="0"/>
        </a:p>
      </dsp:txBody>
      <dsp:txXfrm rot="-5400000">
        <a:off x="780974" y="38259"/>
        <a:ext cx="8903886" cy="654388"/>
      </dsp:txXfrm>
    </dsp:sp>
    <dsp:sp modelId="{35063E08-701E-4B3E-B02F-5E906D16B1B0}">
      <dsp:nvSpPr>
        <dsp:cNvPr id="0" name=""/>
        <dsp:cNvSpPr/>
      </dsp:nvSpPr>
      <dsp:spPr>
        <a:xfrm rot="5400000">
          <a:off x="-167351" y="1137320"/>
          <a:ext cx="1115677" cy="78097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2</a:t>
          </a:r>
          <a:endParaRPr lang="en-US" sz="2400" kern="1200" dirty="0"/>
        </a:p>
      </dsp:txBody>
      <dsp:txXfrm rot="-5400000">
        <a:off x="1" y="1360455"/>
        <a:ext cx="780974" cy="334703"/>
      </dsp:txXfrm>
    </dsp:sp>
    <dsp:sp modelId="{CCD72795-4D2C-49F7-AE61-614C2528B854}">
      <dsp:nvSpPr>
        <dsp:cNvPr id="0" name=""/>
        <dsp:cNvSpPr/>
      </dsp:nvSpPr>
      <dsp:spPr>
        <a:xfrm rot="5400000">
          <a:off x="4888022" y="-3137079"/>
          <a:ext cx="725190" cy="8939287"/>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Salient Contributions</a:t>
          </a:r>
          <a:endParaRPr lang="en-US" sz="3600" kern="1200" dirty="0"/>
        </a:p>
      </dsp:txBody>
      <dsp:txXfrm rot="-5400000">
        <a:off x="780974" y="1005370"/>
        <a:ext cx="8903886" cy="654388"/>
      </dsp:txXfrm>
    </dsp:sp>
    <dsp:sp modelId="{D4BE9A3B-7C28-4A5F-9C63-2B609E5C134B}">
      <dsp:nvSpPr>
        <dsp:cNvPr id="0" name=""/>
        <dsp:cNvSpPr/>
      </dsp:nvSpPr>
      <dsp:spPr>
        <a:xfrm rot="5400000">
          <a:off x="-167351" y="2104430"/>
          <a:ext cx="1115677" cy="78097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3</a:t>
          </a:r>
          <a:endParaRPr lang="en-US" sz="2400" kern="1200" dirty="0"/>
        </a:p>
      </dsp:txBody>
      <dsp:txXfrm rot="-5400000">
        <a:off x="1" y="2327565"/>
        <a:ext cx="780974" cy="334703"/>
      </dsp:txXfrm>
    </dsp:sp>
    <dsp:sp modelId="{3B281895-26A2-43E8-A0F3-A13B9D5B9BBC}">
      <dsp:nvSpPr>
        <dsp:cNvPr id="0" name=""/>
        <dsp:cNvSpPr/>
      </dsp:nvSpPr>
      <dsp:spPr>
        <a:xfrm rot="5400000">
          <a:off x="4888022" y="-2169969"/>
          <a:ext cx="725190" cy="8939287"/>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Some Important Quotes vis-à-vis </a:t>
          </a:r>
          <a:r>
            <a:rPr lang="en-US" sz="3600" kern="1200" dirty="0" err="1" smtClean="0"/>
            <a:t>Ibnu</a:t>
          </a:r>
          <a:r>
            <a:rPr lang="en-US" sz="3600" kern="1200" dirty="0" smtClean="0"/>
            <a:t> </a:t>
          </a:r>
          <a:r>
            <a:rPr lang="en-US" sz="3600" kern="1200" dirty="0" err="1" smtClean="0"/>
            <a:t>Khaldun</a:t>
          </a:r>
          <a:endParaRPr lang="en-US" sz="3600" kern="1200" dirty="0"/>
        </a:p>
      </dsp:txBody>
      <dsp:txXfrm rot="-5400000">
        <a:off x="780974" y="1972480"/>
        <a:ext cx="8903886" cy="654388"/>
      </dsp:txXfrm>
    </dsp:sp>
    <dsp:sp modelId="{E60D7087-9C13-4E71-B2F9-9783262F7A4F}">
      <dsp:nvSpPr>
        <dsp:cNvPr id="0" name=""/>
        <dsp:cNvSpPr/>
      </dsp:nvSpPr>
      <dsp:spPr>
        <a:xfrm rot="5400000">
          <a:off x="-167351" y="3071540"/>
          <a:ext cx="1115677" cy="78097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4</a:t>
          </a:r>
          <a:endParaRPr lang="en-US" sz="2400" kern="1200" dirty="0"/>
        </a:p>
      </dsp:txBody>
      <dsp:txXfrm rot="-5400000">
        <a:off x="1" y="3294675"/>
        <a:ext cx="780974" cy="334703"/>
      </dsp:txXfrm>
    </dsp:sp>
    <dsp:sp modelId="{9157BD00-5A74-4711-8A4E-919EC4B2F1CD}">
      <dsp:nvSpPr>
        <dsp:cNvPr id="0" name=""/>
        <dsp:cNvSpPr/>
      </dsp:nvSpPr>
      <dsp:spPr>
        <a:xfrm rot="5400000">
          <a:off x="4888022" y="-1202859"/>
          <a:ext cx="725190" cy="8939287"/>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6032" tIns="22860" rIns="22860" bIns="22860" numCol="1" spcCol="1270" anchor="ctr" anchorCtr="0">
          <a:noAutofit/>
        </a:bodyPr>
        <a:lstStyle/>
        <a:p>
          <a:pPr marL="285750" lvl="1" indent="-285750" algn="l" defTabSz="1600200">
            <a:lnSpc>
              <a:spcPct val="90000"/>
            </a:lnSpc>
            <a:spcBef>
              <a:spcPct val="0"/>
            </a:spcBef>
            <a:spcAft>
              <a:spcPct val="15000"/>
            </a:spcAft>
            <a:buChar char="••"/>
          </a:pPr>
          <a:r>
            <a:rPr lang="en-US" sz="3600" kern="1200" dirty="0" smtClean="0"/>
            <a:t>Conclusion and Recommendations</a:t>
          </a:r>
          <a:endParaRPr lang="en-US" sz="3600" kern="1200" dirty="0"/>
        </a:p>
      </dsp:txBody>
      <dsp:txXfrm rot="-5400000">
        <a:off x="780974" y="2939590"/>
        <a:ext cx="8903886" cy="65438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1849F-6DAA-4265-8315-78226DB7BE81}" type="datetimeFigureOut">
              <a:rPr lang="en-US" smtClean="0"/>
              <a:t>4/16/2018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DB75E6-4069-45CB-97AD-0800F6ABEA0B}" type="slidenum">
              <a:rPr lang="en-US" smtClean="0"/>
              <a:t>‹#›</a:t>
            </a:fld>
            <a:endParaRPr lang="en-US"/>
          </a:p>
        </p:txBody>
      </p:sp>
    </p:spTree>
    <p:extLst>
      <p:ext uri="{BB962C8B-B14F-4D97-AF65-F5344CB8AC3E}">
        <p14:creationId xmlns:p14="http://schemas.microsoft.com/office/powerpoint/2010/main" val="92449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DB75E6-4069-45CB-97AD-0800F6ABEA0B}" type="slidenum">
              <a:rPr lang="en-US" smtClean="0"/>
              <a:t>8</a:t>
            </a:fld>
            <a:endParaRPr lang="en-US"/>
          </a:p>
        </p:txBody>
      </p:sp>
    </p:spTree>
    <p:extLst>
      <p:ext uri="{BB962C8B-B14F-4D97-AF65-F5344CB8AC3E}">
        <p14:creationId xmlns:p14="http://schemas.microsoft.com/office/powerpoint/2010/main" val="1172839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5A2F9FB-DD2C-40D6-8858-9E70C93E6071}" type="datetime1">
              <a:rPr lang="en-US" smtClean="0"/>
              <a:t>4/16/2018</a:t>
            </a:fld>
            <a:endParaRPr lang="en-US" dirty="0"/>
          </a:p>
        </p:txBody>
      </p:sp>
      <p:sp>
        <p:nvSpPr>
          <p:cNvPr id="5" name="Footer Placeholder 4"/>
          <p:cNvSpPr>
            <a:spLocks noGrp="1"/>
          </p:cNvSpPr>
          <p:nvPr>
            <p:ph type="ftr" sz="quarter" idx="11"/>
          </p:nvPr>
        </p:nvSpPr>
        <p:spPr/>
        <p:txBody>
          <a:bodyPr/>
          <a:lstStyle/>
          <a:p>
            <a:r>
              <a:rPr lang="en-US" smtClean="0"/>
              <a:t>MHK/Ibn Khaldun's Contributions</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6C00CF-E577-4E6B-BF8F-BC7BF6981AFA}" type="datetime1">
              <a:rPr lang="en-US" smtClean="0"/>
              <a:t>4/16/2018</a:t>
            </a:fld>
            <a:endParaRPr lang="en-US" dirty="0"/>
          </a:p>
        </p:txBody>
      </p:sp>
      <p:sp>
        <p:nvSpPr>
          <p:cNvPr id="5" name="Footer Placeholder 4"/>
          <p:cNvSpPr>
            <a:spLocks noGrp="1"/>
          </p:cNvSpPr>
          <p:nvPr>
            <p:ph type="ftr" sz="quarter" idx="11"/>
          </p:nvPr>
        </p:nvSpPr>
        <p:spPr/>
        <p:txBody>
          <a:bodyPr/>
          <a:lstStyle/>
          <a:p>
            <a:r>
              <a:rPr lang="en-US" smtClean="0"/>
              <a:t>MHK/Ibn Khaldun's Contributions</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7F71AD-0C33-46B6-AE9E-9572ABBE8188}" type="datetime1">
              <a:rPr lang="en-US" smtClean="0"/>
              <a:t>4/16/2018</a:t>
            </a:fld>
            <a:endParaRPr lang="en-US" dirty="0"/>
          </a:p>
        </p:txBody>
      </p:sp>
      <p:sp>
        <p:nvSpPr>
          <p:cNvPr id="5" name="Footer Placeholder 4"/>
          <p:cNvSpPr>
            <a:spLocks noGrp="1"/>
          </p:cNvSpPr>
          <p:nvPr>
            <p:ph type="ftr" sz="quarter" idx="11"/>
          </p:nvPr>
        </p:nvSpPr>
        <p:spPr/>
        <p:txBody>
          <a:bodyPr/>
          <a:lstStyle/>
          <a:p>
            <a:r>
              <a:rPr lang="en-US" smtClean="0"/>
              <a:t>MHK/Ibn Khaldun's Contributions</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58DD07-8FA8-42CB-AD53-D7110B68E88F}" type="datetime1">
              <a:rPr lang="en-US" smtClean="0"/>
              <a:t>4/16/2018</a:t>
            </a:fld>
            <a:endParaRPr lang="en-US" dirty="0"/>
          </a:p>
        </p:txBody>
      </p:sp>
      <p:sp>
        <p:nvSpPr>
          <p:cNvPr id="5" name="Footer Placeholder 4"/>
          <p:cNvSpPr>
            <a:spLocks noGrp="1"/>
          </p:cNvSpPr>
          <p:nvPr>
            <p:ph type="ftr" sz="quarter" idx="11"/>
          </p:nvPr>
        </p:nvSpPr>
        <p:spPr/>
        <p:txBody>
          <a:bodyPr/>
          <a:lstStyle/>
          <a:p>
            <a:r>
              <a:rPr lang="en-US" smtClean="0"/>
              <a:t>MHK/Ibn Khaldun's Contributions</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8D4D3F-0A99-4284-832B-CD6567B85A3E}" type="datetime1">
              <a:rPr lang="en-US" smtClean="0"/>
              <a:t>4/16/2018</a:t>
            </a:fld>
            <a:endParaRPr lang="en-US" dirty="0"/>
          </a:p>
        </p:txBody>
      </p:sp>
      <p:sp>
        <p:nvSpPr>
          <p:cNvPr id="5" name="Footer Placeholder 4"/>
          <p:cNvSpPr>
            <a:spLocks noGrp="1"/>
          </p:cNvSpPr>
          <p:nvPr>
            <p:ph type="ftr" sz="quarter" idx="11"/>
          </p:nvPr>
        </p:nvSpPr>
        <p:spPr/>
        <p:txBody>
          <a:bodyPr/>
          <a:lstStyle/>
          <a:p>
            <a:r>
              <a:rPr lang="en-US" smtClean="0"/>
              <a:t>MHK/Ibn Khaldun's Contributions</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4CED53-ECAC-47C0-A781-5A778C81110A}" type="datetime1">
              <a:rPr lang="en-US" smtClean="0"/>
              <a:t>4/16/2018</a:t>
            </a:fld>
            <a:endParaRPr lang="en-US" dirty="0"/>
          </a:p>
        </p:txBody>
      </p:sp>
      <p:sp>
        <p:nvSpPr>
          <p:cNvPr id="6" name="Footer Placeholder 5"/>
          <p:cNvSpPr>
            <a:spLocks noGrp="1"/>
          </p:cNvSpPr>
          <p:nvPr>
            <p:ph type="ftr" sz="quarter" idx="11"/>
          </p:nvPr>
        </p:nvSpPr>
        <p:spPr/>
        <p:txBody>
          <a:bodyPr/>
          <a:lstStyle/>
          <a:p>
            <a:r>
              <a:rPr lang="en-US" smtClean="0"/>
              <a:t>MHK/Ibn Khaldun's Contributions</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339D01-8F14-4EFC-B41C-70209BA1ACD5}" type="datetime1">
              <a:rPr lang="en-US" smtClean="0"/>
              <a:t>4/16/2018</a:t>
            </a:fld>
            <a:endParaRPr lang="en-US" dirty="0"/>
          </a:p>
        </p:txBody>
      </p:sp>
      <p:sp>
        <p:nvSpPr>
          <p:cNvPr id="8" name="Footer Placeholder 7"/>
          <p:cNvSpPr>
            <a:spLocks noGrp="1"/>
          </p:cNvSpPr>
          <p:nvPr>
            <p:ph type="ftr" sz="quarter" idx="11"/>
          </p:nvPr>
        </p:nvSpPr>
        <p:spPr/>
        <p:txBody>
          <a:bodyPr/>
          <a:lstStyle/>
          <a:p>
            <a:r>
              <a:rPr lang="en-US" smtClean="0"/>
              <a:t>MHK/Ibn Khaldun's Contributions</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4E03AB-3B9B-438D-A7B8-EA5D514A314D}" type="datetime1">
              <a:rPr lang="en-US" smtClean="0"/>
              <a:t>4/16/2018</a:t>
            </a:fld>
            <a:endParaRPr lang="en-US" dirty="0"/>
          </a:p>
        </p:txBody>
      </p:sp>
      <p:sp>
        <p:nvSpPr>
          <p:cNvPr id="4" name="Footer Placeholder 3"/>
          <p:cNvSpPr>
            <a:spLocks noGrp="1"/>
          </p:cNvSpPr>
          <p:nvPr>
            <p:ph type="ftr" sz="quarter" idx="11"/>
          </p:nvPr>
        </p:nvSpPr>
        <p:spPr/>
        <p:txBody>
          <a:bodyPr/>
          <a:lstStyle/>
          <a:p>
            <a:r>
              <a:rPr lang="en-US" smtClean="0"/>
              <a:t>MHK/Ibn Khaldun's Contributions</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610BB-1794-4453-B73D-91460A1B14C8}" type="datetime1">
              <a:rPr lang="en-US" smtClean="0"/>
              <a:t>4/16/2018</a:t>
            </a:fld>
            <a:endParaRPr lang="en-US" dirty="0"/>
          </a:p>
        </p:txBody>
      </p:sp>
      <p:sp>
        <p:nvSpPr>
          <p:cNvPr id="3" name="Footer Placeholder 2"/>
          <p:cNvSpPr>
            <a:spLocks noGrp="1"/>
          </p:cNvSpPr>
          <p:nvPr>
            <p:ph type="ftr" sz="quarter" idx="11"/>
          </p:nvPr>
        </p:nvSpPr>
        <p:spPr/>
        <p:txBody>
          <a:bodyPr/>
          <a:lstStyle/>
          <a:p>
            <a:r>
              <a:rPr lang="en-US" smtClean="0"/>
              <a:t>MHK/Ibn Khaldun's Contributions</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95F64-3F12-42CB-ABEA-A1D6C0565AF7}" type="datetime1">
              <a:rPr lang="en-US" smtClean="0"/>
              <a:t>4/16/2018</a:t>
            </a:fld>
            <a:endParaRPr lang="en-US" dirty="0"/>
          </a:p>
        </p:txBody>
      </p:sp>
      <p:sp>
        <p:nvSpPr>
          <p:cNvPr id="6" name="Footer Placeholder 5"/>
          <p:cNvSpPr>
            <a:spLocks noGrp="1"/>
          </p:cNvSpPr>
          <p:nvPr>
            <p:ph type="ftr" sz="quarter" idx="11"/>
          </p:nvPr>
        </p:nvSpPr>
        <p:spPr/>
        <p:txBody>
          <a:bodyPr/>
          <a:lstStyle/>
          <a:p>
            <a:r>
              <a:rPr lang="en-US" smtClean="0"/>
              <a:t>MHK/Ibn Khaldun's Contributions</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A57549-DED0-4A4E-878D-B8EE309C0655}" type="datetime1">
              <a:rPr lang="en-US" smtClean="0"/>
              <a:t>4/16/2018</a:t>
            </a:fld>
            <a:endParaRPr lang="en-US" dirty="0"/>
          </a:p>
        </p:txBody>
      </p:sp>
      <p:sp>
        <p:nvSpPr>
          <p:cNvPr id="6" name="Footer Placeholder 5"/>
          <p:cNvSpPr>
            <a:spLocks noGrp="1"/>
          </p:cNvSpPr>
          <p:nvPr>
            <p:ph type="ftr" sz="quarter" idx="11"/>
          </p:nvPr>
        </p:nvSpPr>
        <p:spPr/>
        <p:txBody>
          <a:bodyPr/>
          <a:lstStyle/>
          <a:p>
            <a:r>
              <a:rPr lang="en-US" smtClean="0"/>
              <a:t>MHK/Ibn Khaldun's Contributions</a:t>
            </a:r>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AB67211-E7E1-43E2-A49B-DBBFA84138BF}" type="datetime1">
              <a:rPr lang="en-US" smtClean="0"/>
              <a:t>4/16/2018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smtClean="0"/>
              <a:t>MHK/Ibn Khaldun's Contributions</a:t>
            </a:r>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eaganlibrary.gov/research/speeches/032588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cap="none" dirty="0" smtClean="0"/>
              <a:t>Salient Contributions of </a:t>
            </a:r>
            <a:r>
              <a:rPr lang="en-US" sz="4000" cap="none" dirty="0" err="1" smtClean="0"/>
              <a:t>Ibn</a:t>
            </a:r>
            <a:r>
              <a:rPr lang="en-US" sz="4000" cap="none" dirty="0" smtClean="0"/>
              <a:t> </a:t>
            </a:r>
            <a:r>
              <a:rPr lang="en-US" sz="4000" cap="none" dirty="0" err="1" smtClean="0"/>
              <a:t>Khaldun</a:t>
            </a:r>
            <a:r>
              <a:rPr lang="en-US" sz="4000" cap="none" dirty="0" smtClean="0"/>
              <a:t> Towards Building a Just and Welfare Society</a:t>
            </a:r>
            <a:endParaRPr lang="en-US" sz="4000" cap="none" dirty="0"/>
          </a:p>
        </p:txBody>
      </p:sp>
      <p:sp>
        <p:nvSpPr>
          <p:cNvPr id="3" name="Subtitle 2"/>
          <p:cNvSpPr>
            <a:spLocks noGrp="1"/>
          </p:cNvSpPr>
          <p:nvPr>
            <p:ph type="subTitle" idx="1"/>
          </p:nvPr>
        </p:nvSpPr>
        <p:spPr/>
        <p:txBody>
          <a:bodyPr>
            <a:normAutofit fontScale="92500" lnSpcReduction="20000"/>
          </a:bodyPr>
          <a:lstStyle/>
          <a:p>
            <a:r>
              <a:rPr lang="en-US" b="1" dirty="0" smtClean="0"/>
              <a:t>Presented by</a:t>
            </a:r>
            <a:r>
              <a:rPr lang="en-US" dirty="0" smtClean="0"/>
              <a:t> </a:t>
            </a:r>
          </a:p>
          <a:p>
            <a:r>
              <a:rPr lang="en-US" dirty="0" smtClean="0"/>
              <a:t>Mohammed </a:t>
            </a:r>
            <a:r>
              <a:rPr lang="en-US" dirty="0" err="1" smtClean="0"/>
              <a:t>Hafidh</a:t>
            </a:r>
            <a:r>
              <a:rPr lang="en-US" dirty="0" smtClean="0"/>
              <a:t> </a:t>
            </a:r>
            <a:r>
              <a:rPr lang="en-US" dirty="0" err="1" smtClean="0"/>
              <a:t>Khalfan</a:t>
            </a:r>
            <a:endParaRPr lang="en-US" dirty="0" smtClean="0"/>
          </a:p>
          <a:p>
            <a:r>
              <a:rPr lang="en-US" b="1" dirty="0" smtClean="0"/>
              <a:t>At</a:t>
            </a:r>
            <a:r>
              <a:rPr lang="en-US" dirty="0" smtClean="0"/>
              <a:t> </a:t>
            </a:r>
          </a:p>
          <a:p>
            <a:r>
              <a:rPr lang="en-US" dirty="0" smtClean="0"/>
              <a:t>the </a:t>
            </a:r>
            <a:r>
              <a:rPr lang="en-US" dirty="0"/>
              <a:t>5</a:t>
            </a:r>
            <a:r>
              <a:rPr lang="en-US" dirty="0" smtClean="0"/>
              <a:t>th African Islamic Finance Summit, Hyatt Regency Hotel, </a:t>
            </a:r>
            <a:r>
              <a:rPr lang="en-US" dirty="0" err="1" smtClean="0"/>
              <a:t>Dsm</a:t>
            </a:r>
            <a:endParaRPr lang="en-US" dirty="0" smtClean="0"/>
          </a:p>
          <a:p>
            <a:r>
              <a:rPr lang="en-US" dirty="0" smtClean="0"/>
              <a:t>April 17, 2018.</a:t>
            </a:r>
            <a:endParaRPr lang="en-US" dirty="0"/>
          </a:p>
        </p:txBody>
      </p:sp>
      <p:sp>
        <p:nvSpPr>
          <p:cNvPr id="4" name="Footer Placeholder 3"/>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420596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1112940"/>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4095285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lstStyle/>
          <a:p>
            <a:r>
              <a:rPr lang="en-US" dirty="0" smtClean="0"/>
              <a:t>Birth and Death</a:t>
            </a:r>
            <a:endParaRPr lang="en-US" dirty="0"/>
          </a:p>
        </p:txBody>
      </p:sp>
      <p:sp>
        <p:nvSpPr>
          <p:cNvPr id="4" name="Content Placeholder 3"/>
          <p:cNvSpPr>
            <a:spLocks noGrp="1"/>
          </p:cNvSpPr>
          <p:nvPr>
            <p:ph sz="half" idx="2"/>
          </p:nvPr>
        </p:nvSpPr>
        <p:spPr/>
        <p:txBody>
          <a:bodyPr>
            <a:normAutofit/>
          </a:bodyPr>
          <a:lstStyle/>
          <a:p>
            <a:pPr algn="just"/>
            <a:r>
              <a:rPr lang="en-US" i="1" dirty="0" err="1"/>
              <a:t>Ibn</a:t>
            </a:r>
            <a:r>
              <a:rPr lang="en-US" i="1" dirty="0"/>
              <a:t> </a:t>
            </a:r>
            <a:r>
              <a:rPr lang="en-US" i="1" dirty="0" err="1"/>
              <a:t>Khaldūn</a:t>
            </a:r>
            <a:r>
              <a:rPr lang="en-US" dirty="0"/>
              <a:t>, in full </a:t>
            </a:r>
            <a:r>
              <a:rPr lang="en-US" dirty="0" err="1"/>
              <a:t>Walī</a:t>
            </a:r>
            <a:r>
              <a:rPr lang="en-US" dirty="0"/>
              <a:t> al-</a:t>
            </a:r>
            <a:r>
              <a:rPr lang="en-US" dirty="0" err="1"/>
              <a:t>Dīn</a:t>
            </a:r>
            <a:r>
              <a:rPr lang="en-US" dirty="0"/>
              <a:t> </a:t>
            </a:r>
            <a:r>
              <a:rPr lang="en-US" dirty="0" err="1"/>
              <a:t>ʿAbd</a:t>
            </a:r>
            <a:r>
              <a:rPr lang="en-US" dirty="0"/>
              <a:t> al-</a:t>
            </a:r>
            <a:r>
              <a:rPr lang="en-US" dirty="0" err="1"/>
              <a:t>Raḥmān</a:t>
            </a:r>
            <a:r>
              <a:rPr lang="en-US" dirty="0"/>
              <a:t> </a:t>
            </a:r>
            <a:r>
              <a:rPr lang="en-US" dirty="0" err="1"/>
              <a:t>ibn</a:t>
            </a:r>
            <a:r>
              <a:rPr lang="en-US" dirty="0"/>
              <a:t> </a:t>
            </a:r>
            <a:r>
              <a:rPr lang="en-US" dirty="0" err="1"/>
              <a:t>Muḥammad</a:t>
            </a:r>
            <a:r>
              <a:rPr lang="en-US" dirty="0"/>
              <a:t> </a:t>
            </a:r>
            <a:r>
              <a:rPr lang="en-US" dirty="0" err="1"/>
              <a:t>ibn</a:t>
            </a:r>
            <a:r>
              <a:rPr lang="en-US" dirty="0"/>
              <a:t> </a:t>
            </a:r>
            <a:r>
              <a:rPr lang="en-US" dirty="0" err="1"/>
              <a:t>Muḥammad</a:t>
            </a:r>
            <a:r>
              <a:rPr lang="en-US" dirty="0"/>
              <a:t> </a:t>
            </a:r>
            <a:r>
              <a:rPr lang="en-US" dirty="0" err="1"/>
              <a:t>ibn</a:t>
            </a:r>
            <a:r>
              <a:rPr lang="en-US" dirty="0"/>
              <a:t> </a:t>
            </a:r>
            <a:r>
              <a:rPr lang="en-US" dirty="0" err="1"/>
              <a:t>Abī</a:t>
            </a:r>
            <a:r>
              <a:rPr lang="en-US" dirty="0"/>
              <a:t> </a:t>
            </a:r>
            <a:r>
              <a:rPr lang="en-US" dirty="0" err="1"/>
              <a:t>Bakr</a:t>
            </a:r>
            <a:r>
              <a:rPr lang="en-US" dirty="0"/>
              <a:t> </a:t>
            </a:r>
            <a:r>
              <a:rPr lang="en-US" dirty="0" err="1"/>
              <a:t>Muḥammad</a:t>
            </a:r>
            <a:r>
              <a:rPr lang="en-US" dirty="0"/>
              <a:t> </a:t>
            </a:r>
            <a:r>
              <a:rPr lang="en-US" dirty="0" err="1"/>
              <a:t>ibn</a:t>
            </a:r>
            <a:r>
              <a:rPr lang="en-US" dirty="0"/>
              <a:t> al-</a:t>
            </a:r>
            <a:r>
              <a:rPr lang="en-US" dirty="0" err="1"/>
              <a:t>Ḥasan</a:t>
            </a:r>
            <a:r>
              <a:rPr lang="en-US" dirty="0"/>
              <a:t> </a:t>
            </a:r>
            <a:r>
              <a:rPr lang="en-US" i="1" dirty="0" err="1"/>
              <a:t>Ibn</a:t>
            </a:r>
            <a:r>
              <a:rPr lang="en-US" i="1" dirty="0"/>
              <a:t> </a:t>
            </a:r>
            <a:r>
              <a:rPr lang="en-US" i="1" dirty="0" err="1"/>
              <a:t>Khaldūn</a:t>
            </a:r>
            <a:r>
              <a:rPr lang="en-US" dirty="0"/>
              <a:t>, (born May 27, 1332, Tunis [Tunisia]—died March 17, 1406, Cairo, Egypt</a:t>
            </a:r>
            <a:r>
              <a:rPr lang="en-US" dirty="0" smtClean="0"/>
              <a:t>), </a:t>
            </a:r>
            <a:r>
              <a:rPr lang="en-US" dirty="0" err="1" smtClean="0"/>
              <a:t>Ibn</a:t>
            </a:r>
            <a:r>
              <a:rPr lang="en-US" dirty="0" smtClean="0"/>
              <a:t> </a:t>
            </a:r>
            <a:r>
              <a:rPr lang="en-US" dirty="0" err="1"/>
              <a:t>Khaldun</a:t>
            </a:r>
            <a:r>
              <a:rPr lang="en-US" dirty="0"/>
              <a:t> was a famous historian, sociologist and philosopher born in </a:t>
            </a:r>
            <a:r>
              <a:rPr lang="en-US" dirty="0" smtClean="0"/>
              <a:t>Tunis.</a:t>
            </a:r>
            <a:endParaRPr lang="en-US" dirty="0"/>
          </a:p>
        </p:txBody>
      </p:sp>
      <p:sp>
        <p:nvSpPr>
          <p:cNvPr id="5" name="Text Placeholder 4"/>
          <p:cNvSpPr>
            <a:spLocks noGrp="1"/>
          </p:cNvSpPr>
          <p:nvPr>
            <p:ph type="body" sz="quarter" idx="3"/>
          </p:nvPr>
        </p:nvSpPr>
        <p:spPr/>
        <p:txBody>
          <a:bodyPr/>
          <a:lstStyle/>
          <a:p>
            <a:r>
              <a:rPr lang="en-US" dirty="0" smtClean="0"/>
              <a:t>Education and Positions</a:t>
            </a:r>
            <a:endParaRPr lang="en-US" dirty="0"/>
          </a:p>
        </p:txBody>
      </p:sp>
      <p:sp>
        <p:nvSpPr>
          <p:cNvPr id="6" name="Content Placeholder 5"/>
          <p:cNvSpPr>
            <a:spLocks noGrp="1"/>
          </p:cNvSpPr>
          <p:nvPr>
            <p:ph sz="quarter" idx="4"/>
          </p:nvPr>
        </p:nvSpPr>
        <p:spPr/>
        <p:txBody>
          <a:bodyPr/>
          <a:lstStyle/>
          <a:p>
            <a:r>
              <a:rPr lang="en-US" dirty="0" smtClean="0"/>
              <a:t>He </a:t>
            </a:r>
            <a:r>
              <a:rPr lang="en-US" dirty="0"/>
              <a:t>received his education there, and then served in various capacities in the current North Africa and Spain. One of the important positions he held was a Judge of Peter the Cruel at Seville. </a:t>
            </a:r>
            <a:endParaRPr lang="en-US" dirty="0" smtClean="0"/>
          </a:p>
          <a:p>
            <a:r>
              <a:rPr lang="en-US" dirty="0" smtClean="0"/>
              <a:t>In </a:t>
            </a:r>
            <a:r>
              <a:rPr lang="en-US" dirty="0"/>
              <a:t>1382 he traveled to Cairo where he was appointed as Professor of Law at Al-</a:t>
            </a:r>
            <a:r>
              <a:rPr lang="en-US" dirty="0" err="1"/>
              <a:t>Azhar</a:t>
            </a:r>
            <a:r>
              <a:rPr lang="en-US" dirty="0"/>
              <a:t> University, and later a Judge, in which he held until he died in 1406. </a:t>
            </a:r>
          </a:p>
          <a:p>
            <a:endParaRPr lang="en-US" dirty="0"/>
          </a:p>
          <a:p>
            <a:endParaRPr lang="en-US" dirty="0"/>
          </a:p>
        </p:txBody>
      </p:sp>
      <p:sp>
        <p:nvSpPr>
          <p:cNvPr id="7" name="Footer Placeholder 6"/>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361118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Text Placeholder 2"/>
          <p:cNvSpPr>
            <a:spLocks noGrp="1"/>
          </p:cNvSpPr>
          <p:nvPr>
            <p:ph type="body" idx="1"/>
          </p:nvPr>
        </p:nvSpPr>
        <p:spPr/>
        <p:txBody>
          <a:bodyPr/>
          <a:lstStyle/>
          <a:p>
            <a:r>
              <a:rPr lang="en-US" dirty="0" smtClean="0"/>
              <a:t>Influence</a:t>
            </a:r>
            <a:endParaRPr lang="en-US" dirty="0"/>
          </a:p>
        </p:txBody>
      </p:sp>
      <p:sp>
        <p:nvSpPr>
          <p:cNvPr id="4" name="Content Placeholder 3"/>
          <p:cNvSpPr>
            <a:spLocks noGrp="1"/>
          </p:cNvSpPr>
          <p:nvPr>
            <p:ph sz="half" idx="2"/>
          </p:nvPr>
        </p:nvSpPr>
        <p:spPr/>
        <p:txBody>
          <a:bodyPr/>
          <a:lstStyle/>
          <a:p>
            <a:pPr algn="just"/>
            <a:r>
              <a:rPr lang="en-US" dirty="0" err="1"/>
              <a:t>Ibn</a:t>
            </a:r>
            <a:r>
              <a:rPr lang="en-US" dirty="0"/>
              <a:t> </a:t>
            </a:r>
            <a:r>
              <a:rPr lang="en-US" dirty="0" err="1"/>
              <a:t>Khaldun’s</a:t>
            </a:r>
            <a:r>
              <a:rPr lang="en-US" dirty="0"/>
              <a:t> contribution to the science of economics become well known theories in the eighteenth and nineteenth centuries, with names of Adam Smith, David Ricardo, Leon </a:t>
            </a:r>
            <a:r>
              <a:rPr lang="en-US" dirty="0" err="1"/>
              <a:t>Walras</a:t>
            </a:r>
            <a:r>
              <a:rPr lang="en-US" dirty="0"/>
              <a:t>, Karl Marx and others, benefitting a lot from his works . </a:t>
            </a:r>
            <a:endParaRPr lang="en-US" dirty="0"/>
          </a:p>
        </p:txBody>
      </p:sp>
      <p:sp>
        <p:nvSpPr>
          <p:cNvPr id="5" name="Text Placeholder 4"/>
          <p:cNvSpPr>
            <a:spLocks noGrp="1"/>
          </p:cNvSpPr>
          <p:nvPr>
            <p:ph type="body" sz="quarter" idx="3"/>
          </p:nvPr>
        </p:nvSpPr>
        <p:spPr/>
        <p:txBody>
          <a:bodyPr/>
          <a:lstStyle/>
          <a:p>
            <a:r>
              <a:rPr lang="en-US" dirty="0" smtClean="0"/>
              <a:t>Works</a:t>
            </a:r>
            <a:endParaRPr lang="en-US" dirty="0"/>
          </a:p>
        </p:txBody>
      </p:sp>
      <p:sp>
        <p:nvSpPr>
          <p:cNvPr id="6" name="Content Placeholder 5"/>
          <p:cNvSpPr>
            <a:spLocks noGrp="1"/>
          </p:cNvSpPr>
          <p:nvPr>
            <p:ph sz="quarter" idx="4"/>
          </p:nvPr>
        </p:nvSpPr>
        <p:spPr/>
        <p:txBody>
          <a:bodyPr>
            <a:normAutofit fontScale="92500" lnSpcReduction="10000"/>
          </a:bodyPr>
          <a:lstStyle/>
          <a:p>
            <a:pPr algn="just"/>
            <a:r>
              <a:rPr lang="en-US" dirty="0" err="1"/>
              <a:t>Ibn</a:t>
            </a:r>
            <a:r>
              <a:rPr lang="en-US" dirty="0"/>
              <a:t> </a:t>
            </a:r>
            <a:r>
              <a:rPr lang="en-US" dirty="0" err="1"/>
              <a:t>Khaldun</a:t>
            </a:r>
            <a:r>
              <a:rPr lang="en-US" dirty="0"/>
              <a:t> wrote several books but Al- </a:t>
            </a:r>
            <a:r>
              <a:rPr lang="en-US" dirty="0" err="1"/>
              <a:t>Muqademah</a:t>
            </a:r>
            <a:r>
              <a:rPr lang="en-US" dirty="0"/>
              <a:t> (1377) was the most famous. It was translated into French in 1862, and then into English. </a:t>
            </a:r>
          </a:p>
          <a:p>
            <a:pPr algn="just"/>
            <a:r>
              <a:rPr lang="en-GB" dirty="0" err="1"/>
              <a:t>Ibn</a:t>
            </a:r>
            <a:r>
              <a:rPr lang="en-GB" dirty="0"/>
              <a:t> </a:t>
            </a:r>
            <a:r>
              <a:rPr lang="en-GB" dirty="0" err="1"/>
              <a:t>Khaldun's</a:t>
            </a:r>
            <a:r>
              <a:rPr lang="en-GB" dirty="0"/>
              <a:t> writings on economics include theories of value, distribution, growth and development, money, prices, public finance, business cycles, inflation, rent, and benefits of trade. </a:t>
            </a:r>
            <a:r>
              <a:rPr lang="en-GB" dirty="0" err="1"/>
              <a:t>Ibn</a:t>
            </a:r>
            <a:r>
              <a:rPr lang="en-GB" dirty="0"/>
              <a:t> </a:t>
            </a:r>
            <a:r>
              <a:rPr lang="en-GB" dirty="0" err="1"/>
              <a:t>Khaldun's</a:t>
            </a:r>
            <a:r>
              <a:rPr lang="en-GB" dirty="0"/>
              <a:t> economic thought is related to Islamic doctrines as much as the Western writers' ideas are related to Judeo-Christian tradition. </a:t>
            </a:r>
            <a:endParaRPr lang="en-US" dirty="0"/>
          </a:p>
          <a:p>
            <a:endParaRPr lang="en-US" dirty="0"/>
          </a:p>
        </p:txBody>
      </p:sp>
      <p:sp>
        <p:nvSpPr>
          <p:cNvPr id="7" name="Footer Placeholder 6"/>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2317327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Salient </a:t>
            </a:r>
            <a:r>
              <a:rPr lang="en-US" dirty="0" smtClean="0"/>
              <a:t>Contributions: public finance perspective</a:t>
            </a:r>
            <a:r>
              <a:rPr lang="en-US" dirty="0"/>
              <a:t/>
            </a:r>
            <a:br>
              <a:rPr lang="en-US" dirty="0"/>
            </a:br>
            <a:endParaRPr lang="en-US" dirty="0"/>
          </a:p>
        </p:txBody>
      </p:sp>
      <p:sp>
        <p:nvSpPr>
          <p:cNvPr id="3" name="Content Placeholder 2"/>
          <p:cNvSpPr>
            <a:spLocks noGrp="1"/>
          </p:cNvSpPr>
          <p:nvPr>
            <p:ph idx="1"/>
          </p:nvPr>
        </p:nvSpPr>
        <p:spPr/>
        <p:txBody>
          <a:bodyPr/>
          <a:lstStyle/>
          <a:p>
            <a:r>
              <a:rPr lang="en-GB" dirty="0" err="1"/>
              <a:t>Ibn</a:t>
            </a:r>
            <a:r>
              <a:rPr lang="en-GB" dirty="0"/>
              <a:t> </a:t>
            </a:r>
            <a:r>
              <a:rPr lang="en-GB" dirty="0" err="1"/>
              <a:t>Khaldun’s</a:t>
            </a:r>
            <a:r>
              <a:rPr lang="en-GB" dirty="0"/>
              <a:t> contribution to Public Finance could be summarized in four points:</a:t>
            </a:r>
            <a:endParaRPr lang="en-US" dirty="0"/>
          </a:p>
          <a:p>
            <a:pPr marL="514350" lvl="0" indent="-514350" algn="just">
              <a:buFont typeface="+mj-lt"/>
              <a:buAutoNum type="romanLcPeriod"/>
            </a:pPr>
            <a:r>
              <a:rPr lang="en-GB" dirty="0"/>
              <a:t>Sales and import taxes are indicators of the end of civilization (State).</a:t>
            </a:r>
            <a:endParaRPr lang="en-US" dirty="0"/>
          </a:p>
          <a:p>
            <a:pPr marL="514350" lvl="0" indent="-514350" algn="just">
              <a:buFont typeface="+mj-lt"/>
              <a:buAutoNum type="romanLcPeriod"/>
            </a:pPr>
            <a:r>
              <a:rPr lang="en-GB" dirty="0"/>
              <a:t>Government should not interfere in the economy, neither in production as a producer nor in the markets as a merchant.</a:t>
            </a:r>
            <a:endParaRPr lang="en-US" dirty="0"/>
          </a:p>
          <a:p>
            <a:pPr marL="514350" lvl="0" indent="-514350" algn="just">
              <a:buFont typeface="+mj-lt"/>
              <a:buAutoNum type="romanLcPeriod"/>
            </a:pPr>
            <a:r>
              <a:rPr lang="en-GB" dirty="0"/>
              <a:t>Decrease in government expenditures, causes a decrease in government revenues and then a recession in the markets.</a:t>
            </a:r>
            <a:endParaRPr lang="en-US" dirty="0"/>
          </a:p>
          <a:p>
            <a:pPr marL="514350" lvl="0" indent="-514350" algn="just">
              <a:buFont typeface="+mj-lt"/>
              <a:buAutoNum type="romanLcPeriod"/>
            </a:pPr>
            <a:r>
              <a:rPr lang="en-GB" dirty="0"/>
              <a:t>The wealth of the state is related to the wealth of the public, and vice versa. The money is circulated from the government to the public and from the public to the government.</a:t>
            </a:r>
            <a:endParaRPr lang="en-US" dirty="0"/>
          </a:p>
        </p:txBody>
      </p:sp>
      <p:sp>
        <p:nvSpPr>
          <p:cNvPr id="4" name="Footer Placeholder 3"/>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27750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Some Important Quotes vis-à-vis </a:t>
            </a:r>
            <a:r>
              <a:rPr lang="en-US" dirty="0" err="1"/>
              <a:t>Ibnu</a:t>
            </a:r>
            <a:r>
              <a:rPr lang="en-US" dirty="0"/>
              <a:t> </a:t>
            </a:r>
            <a:r>
              <a:rPr lang="en-US" dirty="0" err="1"/>
              <a:t>Khaldun</a:t>
            </a:r>
            <a:r>
              <a:rPr lang="en-US" dirty="0"/>
              <a:t/>
            </a:r>
            <a:br>
              <a:rPr lang="en-US" dirty="0"/>
            </a:br>
            <a:endParaRPr lang="en-US" dirty="0"/>
          </a:p>
        </p:txBody>
      </p:sp>
      <p:sp>
        <p:nvSpPr>
          <p:cNvPr id="3" name="Content Placeholder 2"/>
          <p:cNvSpPr>
            <a:spLocks noGrp="1"/>
          </p:cNvSpPr>
          <p:nvPr>
            <p:ph idx="1"/>
          </p:nvPr>
        </p:nvSpPr>
        <p:spPr>
          <a:xfrm>
            <a:off x="1024128" y="1674254"/>
            <a:ext cx="9720073" cy="4635106"/>
          </a:xfrm>
        </p:spPr>
        <p:txBody>
          <a:bodyPr>
            <a:normAutofit/>
          </a:bodyPr>
          <a:lstStyle/>
          <a:p>
            <a:pPr algn="just"/>
            <a:r>
              <a:rPr lang="en-US" dirty="0" smtClean="0"/>
              <a:t>It is not easy to quote all what has been said on </a:t>
            </a:r>
            <a:r>
              <a:rPr lang="en-US" dirty="0" err="1" smtClean="0"/>
              <a:t>Ibn</a:t>
            </a:r>
            <a:r>
              <a:rPr lang="en-US" dirty="0" smtClean="0"/>
              <a:t> </a:t>
            </a:r>
            <a:r>
              <a:rPr lang="en-US" dirty="0" err="1" smtClean="0"/>
              <a:t>Khaldun</a:t>
            </a:r>
            <a:r>
              <a:rPr lang="en-US" dirty="0" smtClean="0"/>
              <a:t>. Let us be satisfied with the following quote from one of the American Presidents of our time:</a:t>
            </a:r>
          </a:p>
          <a:p>
            <a:pPr algn="just"/>
            <a:r>
              <a:rPr lang="en-US" sz="2400" dirty="0" smtClean="0"/>
              <a:t>“Maybe </a:t>
            </a:r>
            <a:r>
              <a:rPr lang="en-US" sz="2400" dirty="0"/>
              <a:t>one thing that I'll remember with joy -- I don't know whether anyone else will -- having gotten my degree in economics, that makes me able to tell ethnic stories about economists -- [laughter] -- I had always believed, and put it into practice over great opposition -- and that was the most important part of our economic reform -- was the reduction of the marginal tax rates. </a:t>
            </a:r>
            <a:r>
              <a:rPr lang="en-US" sz="2400" dirty="0">
                <a:solidFill>
                  <a:srgbClr val="7030A0"/>
                </a:solidFill>
              </a:rPr>
              <a:t>A man named ibn-Khaldun, a few centuries ago said that at the beginning of the empire the rates were low and the revenue was high. He said at the end of the empire the rates were high and the revenue was </a:t>
            </a:r>
            <a:r>
              <a:rPr lang="en-US" sz="2400" dirty="0" smtClean="0">
                <a:solidFill>
                  <a:srgbClr val="7030A0"/>
                </a:solidFill>
              </a:rPr>
              <a:t>low…</a:t>
            </a:r>
            <a:endParaRPr lang="en-US" sz="2400" dirty="0">
              <a:solidFill>
                <a:srgbClr val="7030A0"/>
              </a:solidFill>
            </a:endParaRPr>
          </a:p>
          <a:p>
            <a:endParaRPr lang="en-US" dirty="0"/>
          </a:p>
        </p:txBody>
      </p:sp>
      <p:sp>
        <p:nvSpPr>
          <p:cNvPr id="4" name="Footer Placeholder 3"/>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118542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Important </a:t>
            </a:r>
            <a:r>
              <a:rPr lang="en-US" dirty="0" smtClean="0"/>
              <a:t>Quotes (cont.)</a:t>
            </a:r>
            <a:endParaRPr lang="en-US" dirty="0"/>
          </a:p>
        </p:txBody>
      </p:sp>
      <p:sp>
        <p:nvSpPr>
          <p:cNvPr id="3" name="Content Placeholder 2"/>
          <p:cNvSpPr>
            <a:spLocks noGrp="1"/>
          </p:cNvSpPr>
          <p:nvPr>
            <p:ph idx="1"/>
          </p:nvPr>
        </p:nvSpPr>
        <p:spPr/>
        <p:txBody>
          <a:bodyPr/>
          <a:lstStyle/>
          <a:p>
            <a:pPr algn="just"/>
            <a:r>
              <a:rPr lang="en-US" sz="2000" dirty="0" smtClean="0"/>
              <a:t>… Well</a:t>
            </a:r>
            <a:r>
              <a:rPr lang="en-US" sz="2000" dirty="0"/>
              <a:t>, over all the objections, we cut the marginal tax rates, and that has been the most important part of our economic recovery. We have the highest percentage of the potential labor pool in America employed that we've ever had in our history. We have had the longest economic expansion that we've ever had in the history of our country. And, I can tell you that when you look at the revenues for the tax rates, they have vastly increased all the way across as we reduced the rates. At the lower rates, more money is coming into the Government. Well, I'd always believed that back from my days in school during the Great Depression, and so I think I'll remember that with great pleasure.” President Ronald Reagan.</a:t>
            </a:r>
          </a:p>
          <a:p>
            <a:pPr algn="just"/>
            <a:r>
              <a:rPr lang="en-US" dirty="0"/>
              <a:t> </a:t>
            </a:r>
            <a:r>
              <a:rPr lang="en-US" u="sng" dirty="0">
                <a:hlinkClick r:id="rId2"/>
              </a:rPr>
              <a:t>https://www.reaganlibrary.gov/research/speeches/032588e</a:t>
            </a:r>
            <a:r>
              <a:rPr lang="en-US" dirty="0"/>
              <a:t> visited on 17 April 2018</a:t>
            </a:r>
          </a:p>
          <a:p>
            <a:endParaRPr lang="en-US" dirty="0"/>
          </a:p>
        </p:txBody>
      </p:sp>
      <p:sp>
        <p:nvSpPr>
          <p:cNvPr id="4" name="Footer Placeholder 3"/>
          <p:cNvSpPr>
            <a:spLocks noGrp="1"/>
          </p:cNvSpPr>
          <p:nvPr>
            <p:ph type="ftr" sz="quarter" idx="11"/>
          </p:nvPr>
        </p:nvSpPr>
        <p:spPr/>
        <p:txBody>
          <a:bodyPr/>
          <a:lstStyle/>
          <a:p>
            <a:r>
              <a:rPr lang="en-US" smtClean="0"/>
              <a:t>MHK/Ibn Khaldun's Contributions</a:t>
            </a:r>
            <a:endParaRPr lang="en-US" dirty="0"/>
          </a:p>
        </p:txBody>
      </p:sp>
    </p:spTree>
    <p:extLst>
      <p:ext uri="{BB962C8B-B14F-4D97-AF65-F5344CB8AC3E}">
        <p14:creationId xmlns:p14="http://schemas.microsoft.com/office/powerpoint/2010/main" val="3510718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Conclusion and Recommendations</a:t>
            </a:r>
            <a:br>
              <a:rPr lang="en-US" dirty="0"/>
            </a:br>
            <a:endParaRPr lang="en-US" dirty="0"/>
          </a:p>
        </p:txBody>
      </p:sp>
      <p:sp>
        <p:nvSpPr>
          <p:cNvPr id="3" name="Content Placeholder 2"/>
          <p:cNvSpPr>
            <a:spLocks noGrp="1"/>
          </p:cNvSpPr>
          <p:nvPr>
            <p:ph idx="1"/>
          </p:nvPr>
        </p:nvSpPr>
        <p:spPr>
          <a:xfrm>
            <a:off x="1024128" y="1635617"/>
            <a:ext cx="10051703" cy="4673743"/>
          </a:xfrm>
        </p:spPr>
        <p:txBody>
          <a:bodyPr>
            <a:normAutofit/>
          </a:bodyPr>
          <a:lstStyle/>
          <a:p>
            <a:pPr algn="just"/>
            <a:r>
              <a:rPr lang="en-US" dirty="0" err="1"/>
              <a:t>Ibn</a:t>
            </a:r>
            <a:r>
              <a:rPr lang="en-US" dirty="0"/>
              <a:t> </a:t>
            </a:r>
            <a:r>
              <a:rPr lang="en-US" dirty="0" err="1" smtClean="0"/>
              <a:t>Khaldun</a:t>
            </a:r>
            <a:r>
              <a:rPr lang="en-US" dirty="0" smtClean="0"/>
              <a:t> is </a:t>
            </a:r>
            <a:r>
              <a:rPr lang="en-US" dirty="0"/>
              <a:t>a well-known Muslim scholar who enjoys universal fame in modern times as an original </a:t>
            </a:r>
            <a:r>
              <a:rPr lang="en-US" dirty="0" smtClean="0"/>
              <a:t>thinker who cared </a:t>
            </a:r>
            <a:r>
              <a:rPr lang="en-US" dirty="0" err="1" smtClean="0"/>
              <a:t>alot</a:t>
            </a:r>
            <a:r>
              <a:rPr lang="en-US" dirty="0" smtClean="0"/>
              <a:t> about the economy and </a:t>
            </a:r>
            <a:r>
              <a:rPr lang="en-US" smtClean="0"/>
              <a:t>welfare of the </a:t>
            </a:r>
            <a:r>
              <a:rPr lang="en-US" dirty="0" smtClean="0"/>
              <a:t>society. </a:t>
            </a:r>
          </a:p>
          <a:p>
            <a:pPr algn="just"/>
            <a:r>
              <a:rPr lang="en-US" dirty="0" smtClean="0"/>
              <a:t>He </a:t>
            </a:r>
            <a:r>
              <a:rPr lang="en-US" dirty="0"/>
              <a:t>is held to be the precursor or founder of a number of the human sciences, including the philosophy of history, sociology, psychology, politics, geography, anthropology, and economics</a:t>
            </a:r>
            <a:r>
              <a:rPr lang="en-US" dirty="0" smtClean="0"/>
              <a:t>.</a:t>
            </a:r>
          </a:p>
          <a:p>
            <a:pPr algn="just"/>
            <a:r>
              <a:rPr lang="en-GB" dirty="0"/>
              <a:t>It is high time our academic and research institutions </a:t>
            </a:r>
            <a:r>
              <a:rPr lang="en-GB" dirty="0" smtClean="0"/>
              <a:t>did </a:t>
            </a:r>
            <a:r>
              <a:rPr lang="en-GB" dirty="0"/>
              <a:t>justice to these kinds of great minds </a:t>
            </a:r>
            <a:r>
              <a:rPr lang="en-GB" dirty="0" smtClean="0"/>
              <a:t>by inculcating </a:t>
            </a:r>
            <a:r>
              <a:rPr lang="en-GB" dirty="0"/>
              <a:t>into the minds of our young academicians and researchers sense of </a:t>
            </a:r>
            <a:r>
              <a:rPr lang="en-GB" dirty="0" smtClean="0"/>
              <a:t>research and confidence </a:t>
            </a:r>
            <a:r>
              <a:rPr lang="en-GB" dirty="0"/>
              <a:t>coming from their predecessors whose contributions are recognized </a:t>
            </a:r>
            <a:r>
              <a:rPr lang="en-GB" dirty="0" smtClean="0"/>
              <a:t>worldwide </a:t>
            </a:r>
            <a:r>
              <a:rPr lang="en-GB" dirty="0" err="1" smtClean="0"/>
              <a:t>todate</a:t>
            </a:r>
            <a:r>
              <a:rPr lang="en-GB" dirty="0" smtClean="0"/>
              <a:t>.  </a:t>
            </a:r>
            <a:endParaRPr lang="en-US" dirty="0"/>
          </a:p>
          <a:p>
            <a:pPr algn="just"/>
            <a:r>
              <a:rPr lang="en-US" dirty="0" smtClean="0"/>
              <a:t>Who knows, we can rekindle the minds of our youth to search for knowledge resulting into several </a:t>
            </a:r>
            <a:r>
              <a:rPr lang="en-US" dirty="0" err="1" smtClean="0"/>
              <a:t>Ibn</a:t>
            </a:r>
            <a:r>
              <a:rPr lang="en-US" dirty="0" smtClean="0"/>
              <a:t> </a:t>
            </a:r>
            <a:r>
              <a:rPr lang="en-US" dirty="0" err="1" smtClean="0"/>
              <a:t>Khalduns</a:t>
            </a:r>
            <a:r>
              <a:rPr lang="en-US" dirty="0" smtClean="0"/>
              <a:t> to be reborn to serve humanity, Muslims and Non Muslims alike.</a:t>
            </a:r>
            <a:endParaRPr lang="en-US" dirty="0"/>
          </a:p>
        </p:txBody>
      </p:sp>
      <p:sp>
        <p:nvSpPr>
          <p:cNvPr id="4" name="Footer Placeholder 3"/>
          <p:cNvSpPr>
            <a:spLocks noGrp="1"/>
          </p:cNvSpPr>
          <p:nvPr>
            <p:ph type="ftr" sz="quarter" idx="11"/>
          </p:nvPr>
        </p:nvSpPr>
        <p:spPr/>
        <p:txBody>
          <a:bodyPr/>
          <a:lstStyle/>
          <a:p>
            <a:pPr algn="l"/>
            <a:r>
              <a:rPr lang="en-US" dirty="0" smtClean="0"/>
              <a:t>MHK/</a:t>
            </a:r>
            <a:r>
              <a:rPr lang="en-US" dirty="0" err="1" smtClean="0"/>
              <a:t>Ibn</a:t>
            </a:r>
            <a:r>
              <a:rPr lang="en-US" dirty="0" smtClean="0"/>
              <a:t> </a:t>
            </a:r>
            <a:r>
              <a:rPr lang="en-US" dirty="0" err="1" smtClean="0"/>
              <a:t>Khaldun's</a:t>
            </a:r>
            <a:r>
              <a:rPr lang="en-US" dirty="0" smtClean="0"/>
              <a:t> Contributions  									</a:t>
            </a:r>
            <a:endParaRPr lang="en-US" dirty="0"/>
          </a:p>
        </p:txBody>
      </p:sp>
    </p:spTree>
    <p:extLst>
      <p:ext uri="{BB962C8B-B14F-4D97-AF65-F5344CB8AC3E}">
        <p14:creationId xmlns:p14="http://schemas.microsoft.com/office/powerpoint/2010/main" val="1592301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173</TotalTime>
  <Words>724</Words>
  <Application>Microsoft Office PowerPoint</Application>
  <PresentationFormat>Widescreen</PresentationFormat>
  <Paragraphs>53</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Tw Cen MT</vt:lpstr>
      <vt:lpstr>Tw Cen MT Condensed</vt:lpstr>
      <vt:lpstr>Wingdings 3</vt:lpstr>
      <vt:lpstr>Integral</vt:lpstr>
      <vt:lpstr>Salient Contributions of Ibn Khaldun Towards Building a Just and Welfare Society</vt:lpstr>
      <vt:lpstr>Outline</vt:lpstr>
      <vt:lpstr>Introduction</vt:lpstr>
      <vt:lpstr>contributions</vt:lpstr>
      <vt:lpstr>Salient Contributions: public finance perspective </vt:lpstr>
      <vt:lpstr>Some Important Quotes vis-à-vis Ibnu Khaldun </vt:lpstr>
      <vt:lpstr>Some Important Quotes (cont.)</vt:lpstr>
      <vt:lpstr>Conclusion and Recommendations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Salient Contributions of Ibn Khaldun Towards Building a Just and Welfare Society</dc:title>
  <dc:creator>User</dc:creator>
  <cp:lastModifiedBy>User</cp:lastModifiedBy>
  <cp:revision>7</cp:revision>
  <dcterms:created xsi:type="dcterms:W3CDTF">2018-04-16T19:23:43Z</dcterms:created>
  <dcterms:modified xsi:type="dcterms:W3CDTF">2018-04-16T22:17:35Z</dcterms:modified>
</cp:coreProperties>
</file>